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2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47989-B968-A383-8657-3254F3206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99E179-DC56-90ED-91D7-FA729643E1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6FD3F-7143-B2C9-2CCF-65F035C97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E0D94-B409-4757-97D3-AE5F124031CE}" type="datetimeFigureOut">
              <a:rPr lang="en-IN" smtClean="0"/>
              <a:t>11-11-2022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4D70B-29EA-2E28-F2EF-741C7C05C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588B0-C90E-170C-4403-93B2969A9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904B-8953-432B-A816-BE0BDAD8AE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1341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F3810-A342-E325-359C-15CE8159A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08F6CF-BBE8-799B-0F30-68CE66A4C6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F7A33-3C6C-2911-CF60-CBB67C3E1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E0D94-B409-4757-97D3-AE5F124031CE}" type="datetimeFigureOut">
              <a:rPr lang="en-IN" smtClean="0"/>
              <a:t>11-11-2022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12267-FD27-412D-F038-F1A1631CA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31364-6B9F-9956-B0F1-C6F6974CB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904B-8953-432B-A816-BE0BDAD8AE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2720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8A38EE-7890-BE5A-DDA6-468E9AA430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1B8E32-9522-C354-41C1-5989737B45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75DC4-60DF-2234-A117-3EA8A7E32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E0D94-B409-4757-97D3-AE5F124031CE}" type="datetimeFigureOut">
              <a:rPr lang="en-IN" smtClean="0"/>
              <a:t>11-11-2022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DDDD2-FE0A-2355-CFDF-1F5F5176F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39716-D888-9508-76CC-DB936309B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904B-8953-432B-A816-BE0BDAD8AE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0340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82005-6F51-DECC-541A-F8ADCDB51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E4EA6-2043-B669-D220-2B0C83A9A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2BB70-0C12-400D-5685-E5A5C2CE0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E0D94-B409-4757-97D3-AE5F124031CE}" type="datetimeFigureOut">
              <a:rPr lang="en-IN" smtClean="0"/>
              <a:t>11-11-2022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AAC35-8836-F496-793D-F86793D61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02998-0ABB-11EB-08F8-A689E14BC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904B-8953-432B-A816-BE0BDAD8AE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655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72661-9F75-B28A-4619-E905B981E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4DBC62-EBAC-0A05-8A06-8FCF48A1F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09572E-F48F-9733-8367-4D37FA0D6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E0D94-B409-4757-97D3-AE5F124031CE}" type="datetimeFigureOut">
              <a:rPr lang="en-IN" smtClean="0"/>
              <a:t>11-11-2022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F52AA-B34E-22F5-FC51-0342D51CA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0B808-5EBB-5FCD-10E1-1CF7D1D79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904B-8953-432B-A816-BE0BDAD8AE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9998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A0ED0-626B-FAEC-1577-7B18D89E7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840C8-1557-23D2-3900-CE26FC142C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BE3056-621B-4639-9F39-E24468D85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98A6B9-53B3-27C8-FA56-2D76B9B81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E0D94-B409-4757-97D3-AE5F124031CE}" type="datetimeFigureOut">
              <a:rPr lang="en-IN" smtClean="0"/>
              <a:t>11-11-2022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14A5A3-2D93-0102-A62D-DA49F552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A060D8-D473-9E96-5BF0-DE9912926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904B-8953-432B-A816-BE0BDAD8AE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018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B7F98-129E-85EE-3BA1-B1EB8DD4C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18536-52BE-A674-AC9F-15E3D8887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7CEC84-6CC9-CF5D-26DA-720EB7DFC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5EAC17-9BC7-92DC-6D9C-E0BA4D9EF4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FEA85C-3CCF-40C2-3184-EB1C9EB952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1104E0-FF3F-9BFA-6F66-C714881A0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E0D94-B409-4757-97D3-AE5F124031CE}" type="datetimeFigureOut">
              <a:rPr lang="en-IN" smtClean="0"/>
              <a:t>11-11-2022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45D33F-73D9-86DE-71D4-20510623F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B73952-EC43-9EB3-1F1C-ADD1A0A0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904B-8953-432B-A816-BE0BDAD8AE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5066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0B19-46A0-3A21-6422-B304C0A67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E0211-3E67-9689-14C8-7036364DD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E0D94-B409-4757-97D3-AE5F124031CE}" type="datetimeFigureOut">
              <a:rPr lang="en-IN" smtClean="0"/>
              <a:t>11-11-2022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C0061C-9CE3-DD17-B068-BE7F966B2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89D5B0-C3B5-9241-1196-45E4FFB6C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904B-8953-432B-A816-BE0BDAD8AE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113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A9347A-F10B-8FA9-8E61-71FAC2A86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E0D94-B409-4757-97D3-AE5F124031CE}" type="datetimeFigureOut">
              <a:rPr lang="en-IN" smtClean="0"/>
              <a:t>11-11-2022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5C6EB4-BFC6-22A9-12ED-183A1F05C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2AAB82-71EF-B201-D0CC-BB6F1D0FA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904B-8953-432B-A816-BE0BDAD8AE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1184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99496-9887-9156-7179-2B4C128B3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ABA85-E364-F391-B020-5893AB50D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CE65E-C1CD-918D-24D3-112AC8D2F4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90D7A-AD4C-DF53-EB3F-E1E87DA52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E0D94-B409-4757-97D3-AE5F124031CE}" type="datetimeFigureOut">
              <a:rPr lang="en-IN" smtClean="0"/>
              <a:t>11-11-2022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57A930-B316-4D33-739C-D1425D40D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27ACD7-5C15-418A-57F9-9FA098DB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904B-8953-432B-A816-BE0BDAD8AE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9601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61A07-92CD-983B-AD61-51C4C6510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1C3C60-705C-F5C7-4F98-CEA4D2C045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81716A-6863-CFC4-6902-8ED7DF3451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671C12-EB8B-EF4E-B006-DF10C6415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E0D94-B409-4757-97D3-AE5F124031CE}" type="datetimeFigureOut">
              <a:rPr lang="en-IN" smtClean="0"/>
              <a:t>11-11-2022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969AD2-F5C0-2550-16CF-3421628D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BC5A5E-D36A-2EE5-BA40-CE0175042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8904B-8953-432B-A816-BE0BDAD8AE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0808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F595B0-9EDD-D299-7D72-920FADFE8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D3A993-3C10-6202-868C-0CB61A42F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9EAEA-3B3C-BF93-695A-9A98AA399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E0D94-B409-4757-97D3-AE5F124031CE}" type="datetimeFigureOut">
              <a:rPr lang="en-IN" smtClean="0"/>
              <a:t>11-11-2022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862D3-D7B8-3356-77A0-EF768B1C8F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EA6B6-9C0F-7E39-D821-3F4F3CD069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D8904B-8953-432B-A816-BE0BDAD8AE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178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B8363-08BF-1F1C-1304-EA81367933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4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 PROJECT </a:t>
            </a:r>
            <a:b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Series - Furniture Sales Forecast 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ABFADD-93BA-83D9-F69E-49F8CE7EE9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0517" y="4907756"/>
            <a:ext cx="1891553" cy="1655762"/>
          </a:xfrm>
        </p:spPr>
        <p:txBody>
          <a:bodyPr>
            <a:norm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By,</a:t>
            </a:r>
          </a:p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B.Jagadhesh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DSFT8</a:t>
            </a:r>
          </a:p>
          <a:p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503826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7362-E4A1-552E-9BB3-BACA04C7F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317" y="176586"/>
            <a:ext cx="10515600" cy="504451"/>
          </a:xfrm>
        </p:spPr>
        <p:txBody>
          <a:bodyPr>
            <a:normAutofit/>
          </a:bodyPr>
          <a:lstStyle/>
          <a:p>
            <a:r>
              <a:rPr lang="en-I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ARMA Model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EA682-6AC0-2CB9-01F9-EBAA56A18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165" y="600636"/>
            <a:ext cx="10887635" cy="5171562"/>
          </a:xfrm>
        </p:spPr>
        <p:txBody>
          <a:bodyPr>
            <a:norm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Selecting best p and q values by checking the lowest error rate and building and then forecasting the model.</a:t>
            </a:r>
          </a:p>
          <a:p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Visualizing the actual and forecasted value,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182300-428A-20DC-028D-F2BAF53EE8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03" t="44705" r="47794" b="45883"/>
          <a:stretch/>
        </p:blipFill>
        <p:spPr>
          <a:xfrm>
            <a:off x="3065930" y="915471"/>
            <a:ext cx="5011270" cy="7428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1C8B72-2AC5-C24A-C2B6-9FB19AAE86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8" t="21826" r="13235" b="17385"/>
          <a:stretch/>
        </p:blipFill>
        <p:spPr>
          <a:xfrm>
            <a:off x="1658471" y="2306795"/>
            <a:ext cx="8875058" cy="34654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4E8D13-E892-C8B6-68AA-E1895245208E}"/>
              </a:ext>
            </a:extLst>
          </p:cNvPr>
          <p:cNvSpPr txBox="1"/>
          <p:nvPr/>
        </p:nvSpPr>
        <p:spPr>
          <a:xfrm>
            <a:off x="300317" y="5822733"/>
            <a:ext cx="113538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the above graph we can see the actual, predicted and forecasted values.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Predicted values are more smoothed and the high peaks are removed when compared to actual data.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But the forecasted data looks not that much good it looks pretty much similar to a straight line but there are some trend we can see</a:t>
            </a:r>
          </a:p>
        </p:txBody>
      </p:sp>
    </p:spTree>
    <p:extLst>
      <p:ext uri="{BB962C8B-B14F-4D97-AF65-F5344CB8AC3E}">
        <p14:creationId xmlns:p14="http://schemas.microsoft.com/office/powerpoint/2010/main" val="2758389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F179E-0B20-10F4-D3C3-546B1F92A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930" y="221690"/>
            <a:ext cx="10515600" cy="387910"/>
          </a:xfrm>
        </p:spPr>
        <p:txBody>
          <a:bodyPr>
            <a:normAutofit fontScale="90000"/>
          </a:bodyPr>
          <a:lstStyle/>
          <a:p>
            <a:r>
              <a:rPr lang="en-I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SARIMA Model :</a:t>
            </a:r>
            <a:endParaRPr lang="en-IN" sz="25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1CEFF-B1B4-85E5-4C22-30ACF1028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246" y="609601"/>
            <a:ext cx="11461377" cy="5773270"/>
          </a:xfrm>
        </p:spPr>
        <p:txBody>
          <a:bodyPr/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Selecting best p and q values by checking the lowest error rate and building and then forecasting the model.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Visualizing the actual and forecasted value,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8DD507-0EAE-6F72-3627-01FF84497F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5" t="59085" r="47132" b="30719"/>
          <a:stretch/>
        </p:blipFill>
        <p:spPr>
          <a:xfrm>
            <a:off x="3272116" y="887503"/>
            <a:ext cx="4539129" cy="8516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90631F-C361-305D-F35D-3315872983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3" t="24314" r="13015" b="14640"/>
          <a:stretch/>
        </p:blipFill>
        <p:spPr>
          <a:xfrm>
            <a:off x="1541929" y="2234813"/>
            <a:ext cx="8399930" cy="33143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D10E61-60EA-BF54-C928-2260630FB4FD}"/>
              </a:ext>
            </a:extLst>
          </p:cNvPr>
          <p:cNvSpPr txBox="1"/>
          <p:nvPr/>
        </p:nvSpPr>
        <p:spPr>
          <a:xfrm>
            <a:off x="318246" y="5799704"/>
            <a:ext cx="91619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predicted and forecasted values are more smoothened than compared to actual data.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Sarima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Forecasted values are good than compared to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arma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model.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can see some trend in the forecast data also.</a:t>
            </a:r>
            <a:endParaRPr lang="en-US" sz="16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547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0CD1F-971B-770E-1EE3-6C6789A32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177" y="293407"/>
            <a:ext cx="10515600" cy="450663"/>
          </a:xfrm>
        </p:spPr>
        <p:txBody>
          <a:bodyPr>
            <a:norm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SARIMAX Model :</a:t>
            </a:r>
            <a:endParaRPr lang="en-IN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A1F93-F8DC-E6EF-3D4F-42B32DAD5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177" y="744070"/>
            <a:ext cx="11183470" cy="5432893"/>
          </a:xfrm>
        </p:spPr>
        <p:txBody>
          <a:bodyPr/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Selecting best p and q values by checking the lowest error rate and building and then forecasting the model.</a:t>
            </a:r>
          </a:p>
          <a:p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Visualizing the actual and forecasted value,</a:t>
            </a:r>
          </a:p>
          <a:p>
            <a:endParaRPr lang="en-IN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AE19EB-1B2D-DCB8-D9DB-5A4A7961B4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03" t="31765" r="47720" b="57385"/>
          <a:stretch/>
        </p:blipFill>
        <p:spPr>
          <a:xfrm>
            <a:off x="3424517" y="1066800"/>
            <a:ext cx="4507197" cy="9592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071270-C7BB-EF39-3660-4AA6CAA973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6" t="27308" r="13235" b="12941"/>
          <a:stretch/>
        </p:blipFill>
        <p:spPr>
          <a:xfrm>
            <a:off x="1761565" y="2437791"/>
            <a:ext cx="8879541" cy="32633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801E69-DEDD-515B-EABD-9AB068C6EC77}"/>
              </a:ext>
            </a:extLst>
          </p:cNvPr>
          <p:cNvSpPr txBox="1"/>
          <p:nvPr/>
        </p:nvSpPr>
        <p:spPr>
          <a:xfrm>
            <a:off x="433762" y="5701108"/>
            <a:ext cx="99294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the above plot we can see the actual ,predicted and Forecasted values.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sarimax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model we are getting good predicted and forecasted values.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predicted and forecasted data are almost similar and the extreme values are removed from the data.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Sarima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 predictions are good than compared to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arma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sarima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models.</a:t>
            </a:r>
            <a:endParaRPr lang="en-US" sz="16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412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44EF2-437E-8181-D32D-49C3340F4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929" y="230655"/>
            <a:ext cx="10515600" cy="638922"/>
          </a:xfrm>
        </p:spPr>
        <p:txBody>
          <a:bodyPr>
            <a:normAutofit/>
          </a:bodyPr>
          <a:lstStyle/>
          <a:p>
            <a:r>
              <a:rPr lang="en-I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Comparing all the Models 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F1CA23-344B-626A-0A13-5799A6760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7" t="25659" r="12962" b="12134"/>
          <a:stretch/>
        </p:blipFill>
        <p:spPr>
          <a:xfrm>
            <a:off x="2244393" y="921509"/>
            <a:ext cx="7757004" cy="407725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E1CBAF-C7E9-94E5-C6E5-BF811526D320}"/>
              </a:ext>
            </a:extLst>
          </p:cNvPr>
          <p:cNvSpPr txBox="1"/>
          <p:nvPr/>
        </p:nvSpPr>
        <p:spPr>
          <a:xfrm>
            <a:off x="170330" y="4998763"/>
            <a:ext cx="1190513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the above graph we can see all the forecast from different models.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ARMA forecast the forecast data looks very straight , So ARMA model is not suitable for this data.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SARIMA forecast that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are good but the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are very smooth compared to actual data. So we SARIMA model is not a suitable model.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SARIMAX model gives good forecasted values than compared to all other models. The values are smoothened and it is little similar to the actual data</a:t>
            </a:r>
          </a:p>
        </p:txBody>
      </p:sp>
    </p:spTree>
    <p:extLst>
      <p:ext uri="{BB962C8B-B14F-4D97-AF65-F5344CB8AC3E}">
        <p14:creationId xmlns:p14="http://schemas.microsoft.com/office/powerpoint/2010/main" val="1040191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20C5A-5C45-88D0-0B9C-CD69BCAF7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Interpretation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CEC4A-C7B0-A537-2959-0C1139061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143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this we need to forecast the sales of furniture.</a:t>
            </a:r>
          </a:p>
          <a:p>
            <a:pPr>
              <a:lnSpc>
                <a:spcPct val="15000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data is in day wise so we have converted it into weekly data.</a:t>
            </a:r>
          </a:p>
          <a:p>
            <a:pPr>
              <a:lnSpc>
                <a:spcPct val="15000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we are used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arma,sarima,sarimax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the forecast of the data.</a:t>
            </a:r>
          </a:p>
          <a:p>
            <a:pPr>
              <a:lnSpc>
                <a:spcPct val="15000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the above analysis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arma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sarima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are not giving good forecast .</a:t>
            </a:r>
          </a:p>
          <a:p>
            <a:pPr>
              <a:lnSpc>
                <a:spcPct val="15000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 we are using SARIMAX model for the prediction of sales for furniture.</a:t>
            </a:r>
          </a:p>
          <a:p>
            <a:pPr>
              <a:lnSpc>
                <a:spcPct val="15000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are not using ARIMA model because the data is stationary.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304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4BEE6-67AF-0131-4683-AF445CD48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5463"/>
          </a:xfrm>
        </p:spPr>
        <p:txBody>
          <a:bodyPr>
            <a:normAutofit/>
          </a:bodyPr>
          <a:lstStyle/>
          <a:p>
            <a:r>
              <a:rPr lang="en-I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CA592-14E1-0A69-99BF-60421920F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3012"/>
            <a:ext cx="10515600" cy="5163951"/>
          </a:xfrm>
        </p:spPr>
        <p:txBody>
          <a:bodyPr>
            <a:norm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SARIMAX model giving good results than compared to all model .So we are selecting SARIMAX as the best model.</a:t>
            </a:r>
          </a:p>
          <a:p>
            <a:pPr marL="0" indent="0">
              <a:buNone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conclusion :</a:t>
            </a:r>
          </a:p>
          <a:p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82394-EF0A-A134-543F-CE6B6194D8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7" t="32287" r="13309" b="6797"/>
          <a:stretch/>
        </p:blipFill>
        <p:spPr>
          <a:xfrm>
            <a:off x="2223246" y="1768475"/>
            <a:ext cx="6911789" cy="36271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F1A962-9C6B-93D1-5755-6084CD1E2871}"/>
              </a:ext>
            </a:extLst>
          </p:cNvPr>
          <p:cNvSpPr txBox="1"/>
          <p:nvPr/>
        </p:nvSpPr>
        <p:spPr>
          <a:xfrm>
            <a:off x="672351" y="5504885"/>
            <a:ext cx="1109830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the above we can say the future forecast for the sales of Furniture.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can see some upward and downward trend ,from this we can say that the sales was in upward or downward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ie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Profit or loss.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using SARIMAX model forecasted values we can able to say that the sales for the furniture is going to be profit or loss at different time periods. </a:t>
            </a:r>
          </a:p>
        </p:txBody>
      </p:sp>
    </p:spTree>
    <p:extLst>
      <p:ext uri="{BB962C8B-B14F-4D97-AF65-F5344CB8AC3E}">
        <p14:creationId xmlns:p14="http://schemas.microsoft.com/office/powerpoint/2010/main" val="1206433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AD1C67-C25B-BB8B-6EF2-D3F7D10D5ACD}"/>
              </a:ext>
            </a:extLst>
          </p:cNvPr>
          <p:cNvSpPr txBox="1"/>
          <p:nvPr/>
        </p:nvSpPr>
        <p:spPr>
          <a:xfrm>
            <a:off x="4285130" y="3075057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3463626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B717A-E895-96BC-2079-0A2160564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89E60-4BCB-0282-D13D-D184129A9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3474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503E-B1A7-DCBD-90DD-0C804106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4804"/>
          </a:xfrm>
        </p:spPr>
        <p:txBody>
          <a:bodyPr>
            <a:normAutofit fontScale="90000"/>
          </a:bodyPr>
          <a:lstStyle/>
          <a:p>
            <a:r>
              <a:rPr lang="en-IN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Furniture Sales Forecast :</a:t>
            </a:r>
            <a:endParaRPr lang="en-IN" sz="25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80841-D2E7-2B2A-26AB-501DC8A64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7506"/>
            <a:ext cx="10515600" cy="5289457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Every business owner’s objective is to estimate the future trends – in terms of sales, profits, gains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etc.To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do this analysis, the owner first has to segregate the data by category and analyze each entity separately. For each entity, a forecast can be estimated based on the past sales of that entity. The idea behind this is to find out the popularity of a certain product and how its sales can impact the business.</a:t>
            </a:r>
          </a:p>
          <a:p>
            <a:pPr algn="l">
              <a:lnSpc>
                <a:spcPct val="15000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Every product category is unique and cater to different customer base. So the analysis cannot be generalized that one trend is applicable to all products. A thorough insight into the past performance will reveal a lot of components that will enable the business to identify the trends.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Business Objective :</a:t>
            </a:r>
          </a:p>
          <a:p>
            <a:pPr algn="l">
              <a:lnSpc>
                <a:spcPct val="15000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Build a forecast model to predict the furniture sales of a certain store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8459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16E1C-A9DD-2DC9-84A8-3019C0C5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670" y="365126"/>
            <a:ext cx="10515600" cy="737534"/>
          </a:xfrm>
        </p:spPr>
        <p:txBody>
          <a:bodyPr>
            <a:normAutofit/>
          </a:bodyPr>
          <a:lstStyle/>
          <a:p>
            <a:r>
              <a:rPr lang="en-I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Set :</a:t>
            </a:r>
            <a:endParaRPr lang="en-IN" sz="25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C27F907-47AE-BAD8-E8AE-11A6C50718D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91670" y="1276290"/>
            <a:ext cx="10152530" cy="15452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given data has  9994 Rows and 21 Columns.</a:t>
            </a:r>
          </a:p>
          <a:p>
            <a:pPr>
              <a:lnSpc>
                <a:spcPct val="120000"/>
              </a:lnSpc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time series project and we to predict the sales for the category Furniture.</a:t>
            </a:r>
          </a:p>
          <a:p>
            <a:pPr>
              <a:lnSpc>
                <a:spcPct val="120000"/>
              </a:lnSpc>
            </a:pPr>
            <a:r>
              <a:rPr kumimoji="0" lang="en-I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are no null values in the given data.</a:t>
            </a:r>
          </a:p>
          <a:p>
            <a:pPr>
              <a:lnSpc>
                <a:spcPct val="120000"/>
              </a:lnSpc>
            </a:pPr>
            <a:r>
              <a:rPr kumimoji="0" lang="en-I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can see that </a:t>
            </a:r>
            <a:r>
              <a:rPr lang="en-I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a big data set and having many categorical and numerical columns.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altLang="en-US" sz="1600" dirty="0"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856E8A-E4A1-B0A1-3B44-A23B6C5EDE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9" t="47712" r="62647" b="15948"/>
          <a:stretch/>
        </p:blipFill>
        <p:spPr>
          <a:xfrm>
            <a:off x="8812305" y="1102660"/>
            <a:ext cx="2156012" cy="437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568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3E8B4-0633-9BAA-5D37-BD3189888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824" y="239620"/>
            <a:ext cx="10515600" cy="540310"/>
          </a:xfrm>
        </p:spPr>
        <p:txBody>
          <a:bodyPr>
            <a:normAutofit/>
          </a:bodyPr>
          <a:lstStyle/>
          <a:p>
            <a:r>
              <a:rPr lang="en-I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EDA : Univariate, Bivariate and Multivariate Analysis</a:t>
            </a:r>
            <a:endParaRPr lang="en-IN" sz="25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77AA3F-A170-1639-F5D9-43DDE4963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5" t="27474" r="19638" b="9895"/>
          <a:stretch/>
        </p:blipFill>
        <p:spPr>
          <a:xfrm>
            <a:off x="162333" y="932329"/>
            <a:ext cx="5933667" cy="363967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F81AD4-D186-65D0-6436-FBE7DD25B8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5" t="23530" r="20294" b="15555"/>
          <a:stretch/>
        </p:blipFill>
        <p:spPr>
          <a:xfrm>
            <a:off x="6258333" y="865708"/>
            <a:ext cx="5933667" cy="37062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0DC877-3B9E-ED8D-651A-3ADC354C465E}"/>
              </a:ext>
            </a:extLst>
          </p:cNvPr>
          <p:cNvSpPr txBox="1"/>
          <p:nvPr/>
        </p:nvSpPr>
        <p:spPr>
          <a:xfrm>
            <a:off x="429339" y="4805081"/>
            <a:ext cx="10842811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Sales ,Quantity and Discount are having right skewed data.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 are be outliers in the data.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Profit we can see that the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having negative values also ,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ie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There can be profit and loss in the profit column.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the boxplot we can able to see that 'Sales’,  'Quantity’,  Discount', 'Profit' are having outliers in the data.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604961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7B558-1EC7-BCA4-074F-E26A47A0A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58" y="278006"/>
            <a:ext cx="10515600" cy="477557"/>
          </a:xfrm>
        </p:spPr>
        <p:txBody>
          <a:bodyPr>
            <a:normAutofit/>
          </a:bodyPr>
          <a:lstStyle/>
          <a:p>
            <a:r>
              <a:rPr lang="en-I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EDA : Univariate, Bivariate and Multivariate Analysis</a:t>
            </a:r>
            <a:endParaRPr lang="en-IN" sz="25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39EF87-0ED5-4EE5-12C4-B95086A95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2" t="21705" r="24968" b="10308"/>
          <a:stretch/>
        </p:blipFill>
        <p:spPr>
          <a:xfrm>
            <a:off x="5204012" y="788892"/>
            <a:ext cx="6890544" cy="595256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130A01-F82B-16ED-5E53-F7C87C32174C}"/>
              </a:ext>
            </a:extLst>
          </p:cNvPr>
          <p:cNvSpPr txBox="1"/>
          <p:nvPr/>
        </p:nvSpPr>
        <p:spPr>
          <a:xfrm>
            <a:off x="188258" y="1333108"/>
            <a:ext cx="5217459" cy="2310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Percentage of categorical column 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class,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cousumer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West, Office supplies are in more percentages in their respective category( 'Ship Mode', 'Segment', 'Region', 'Category']).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second highest are second class ,corporate ,east, furniture in their respective category.</a:t>
            </a:r>
          </a:p>
        </p:txBody>
      </p:sp>
    </p:spTree>
    <p:extLst>
      <p:ext uri="{BB962C8B-B14F-4D97-AF65-F5344CB8AC3E}">
        <p14:creationId xmlns:p14="http://schemas.microsoft.com/office/powerpoint/2010/main" val="616166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DA13F-61E1-8FDD-C44E-62C5F69C9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518" y="173598"/>
            <a:ext cx="10515600" cy="620993"/>
          </a:xfrm>
        </p:spPr>
        <p:txBody>
          <a:bodyPr>
            <a:norm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EDA : Univariate, Bivariate and Multivariate Analysis</a:t>
            </a:r>
            <a:endParaRPr lang="en-IN" sz="24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4D013D4-DA81-F5E0-3E38-42967CCF3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0" t="34067" r="13380" b="17106"/>
          <a:stretch/>
        </p:blipFill>
        <p:spPr>
          <a:xfrm>
            <a:off x="6096000" y="986118"/>
            <a:ext cx="5807693" cy="2545977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98DB48-DCA5-B243-7A13-727C6F9312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5" t="28038" r="13236" b="22550"/>
          <a:stretch/>
        </p:blipFill>
        <p:spPr>
          <a:xfrm>
            <a:off x="6266328" y="3827929"/>
            <a:ext cx="5652499" cy="25459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66382D6-3BF5-08B6-A7C4-C4A51586D344}"/>
              </a:ext>
            </a:extLst>
          </p:cNvPr>
          <p:cNvSpPr txBox="1"/>
          <p:nvPr/>
        </p:nvSpPr>
        <p:spPr>
          <a:xfrm>
            <a:off x="376518" y="794591"/>
            <a:ext cx="6096000" cy="2818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Categorical Columns respect to sales :</a:t>
            </a:r>
            <a:endParaRPr lang="en-US" sz="2400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Same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day,second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class has the highest sales in the shipment mode.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Home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applience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has the his sales.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Jamestown has the highest average sales than any other city.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Wyoming state has the highest average sales.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Copiers and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mavhines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has the highest average sales.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category Technology has the highest average sales.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FD2F1D5-78B6-7768-DD18-F23DDF6743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3" t="37647" r="12794" b="14379"/>
          <a:stretch/>
        </p:blipFill>
        <p:spPr>
          <a:xfrm>
            <a:off x="376518" y="3827929"/>
            <a:ext cx="5881678" cy="244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058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9DF2A-1C90-77E0-4110-9FA5FA18F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8584"/>
          </a:xfrm>
        </p:spPr>
        <p:txBody>
          <a:bodyPr>
            <a:norm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742A43-A82B-58E1-856B-06FE77543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2" t="36590" r="21028" b="26789"/>
          <a:stretch/>
        </p:blipFill>
        <p:spPr>
          <a:xfrm>
            <a:off x="1476663" y="1402467"/>
            <a:ext cx="9238673" cy="327786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C8CFFD-0EF7-F017-245E-468452FF339A}"/>
              </a:ext>
            </a:extLst>
          </p:cNvPr>
          <p:cNvSpPr txBox="1"/>
          <p:nvPr/>
        </p:nvSpPr>
        <p:spPr>
          <a:xfrm>
            <a:off x="838200" y="5039089"/>
            <a:ext cx="10132630" cy="1156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the heatmap we can see that profit ,quantity has some correlation with each other.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Discount and profit has weak negative correlation.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Except these all are having very weak correlation with each other.</a:t>
            </a:r>
          </a:p>
        </p:txBody>
      </p:sp>
    </p:spTree>
    <p:extLst>
      <p:ext uri="{BB962C8B-B14F-4D97-AF65-F5344CB8AC3E}">
        <p14:creationId xmlns:p14="http://schemas.microsoft.com/office/powerpoint/2010/main" val="462441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17EE2-5C73-FB45-9AE1-D97BC2C9F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12" y="230655"/>
            <a:ext cx="10515600" cy="441698"/>
          </a:xfrm>
        </p:spPr>
        <p:txBody>
          <a:bodyPr>
            <a:normAutofit/>
          </a:bodyPr>
          <a:lstStyle/>
          <a:p>
            <a:r>
              <a:rPr lang="en-I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Trend And Seasonality 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7120D5-C62A-51AF-26D0-D654A8FF0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21082" r="12842" b="8754"/>
          <a:stretch/>
        </p:blipFill>
        <p:spPr>
          <a:xfrm>
            <a:off x="788894" y="787436"/>
            <a:ext cx="9968753" cy="446160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A378D0-2296-1151-6E11-B682844C4B0C}"/>
              </a:ext>
            </a:extLst>
          </p:cNvPr>
          <p:cNvSpPr txBox="1"/>
          <p:nvPr/>
        </p:nvSpPr>
        <p:spPr>
          <a:xfrm>
            <a:off x="367554" y="5364125"/>
            <a:ext cx="11824446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the trend graph we can see some downward trend and the trend is additive.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the seasonal plot we can able to see some high peaks at a period over every year and some density at each time. Therefore this data also has seasonality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the Residual plot we can see that error are in straight line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ie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This data can be stationary.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data has both trend and seasonality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4058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4A22D-B500-AE70-7262-89C620F31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Series Models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35B6C-3279-CFD9-FBCD-BBF187C39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2635"/>
            <a:ext cx="10515600" cy="48143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time series models are,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1) ARMA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2) ARIMA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3) SARIMA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4) SARIMAX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this given data , This data is already stationary so we are comparing 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ARMA,SARIMA,SARIMAX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for the forecast.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all the model the hyperparameter are p ,d ,q values. We get those values form ACF and PACF plots</a:t>
            </a:r>
          </a:p>
        </p:txBody>
      </p:sp>
    </p:spTree>
    <p:extLst>
      <p:ext uri="{BB962C8B-B14F-4D97-AF65-F5344CB8AC3E}">
        <p14:creationId xmlns:p14="http://schemas.microsoft.com/office/powerpoint/2010/main" val="2259551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1145</Words>
  <Application>Microsoft Office PowerPoint</Application>
  <PresentationFormat>Widescreen</PresentationFormat>
  <Paragraphs>94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Helvetica Neue</vt:lpstr>
      <vt:lpstr>Times New Roman</vt:lpstr>
      <vt:lpstr>Office Theme</vt:lpstr>
      <vt:lpstr>MINI PROJECT  Time Series - Furniture Sales Forecast </vt:lpstr>
      <vt:lpstr>Furniture Sales Forecast :</vt:lpstr>
      <vt:lpstr>Data Set :</vt:lpstr>
      <vt:lpstr>EDA : Univariate, Bivariate and Multivariate Analysis</vt:lpstr>
      <vt:lpstr>EDA : Univariate, Bivariate and Multivariate Analysis</vt:lpstr>
      <vt:lpstr>EDA : Univariate, Bivariate and Multivariate Analysis</vt:lpstr>
      <vt:lpstr>Correlation :</vt:lpstr>
      <vt:lpstr>Trend And Seasonality :</vt:lpstr>
      <vt:lpstr>Time Series Models :</vt:lpstr>
      <vt:lpstr>ARMA Model :</vt:lpstr>
      <vt:lpstr>SARIMA Model :</vt:lpstr>
      <vt:lpstr>SARIMAX Model :</vt:lpstr>
      <vt:lpstr>Comparing all the Models :</vt:lpstr>
      <vt:lpstr>Interpretation :</vt:lpstr>
      <vt:lpstr>Conclusion :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PROJECT  Time Series - Furniture Sales Forecast</dc:title>
  <dc:creator>Jagadhesh b</dc:creator>
  <cp:lastModifiedBy>Jagadhesh b</cp:lastModifiedBy>
  <cp:revision>1</cp:revision>
  <dcterms:created xsi:type="dcterms:W3CDTF">2022-11-10T21:59:21Z</dcterms:created>
  <dcterms:modified xsi:type="dcterms:W3CDTF">2022-11-10T23:13:58Z</dcterms:modified>
</cp:coreProperties>
</file>